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3" r:id="rId6"/>
    <p:sldId id="264" r:id="rId7"/>
    <p:sldId id="265" r:id="rId8"/>
    <p:sldId id="266" r:id="rId9"/>
    <p:sldId id="267" r:id="rId10"/>
    <p:sldId id="259" r:id="rId11"/>
    <p:sldId id="269" r:id="rId12"/>
    <p:sldId id="271" r:id="rId13"/>
    <p:sldId id="270" r:id="rId14"/>
    <p:sldId id="268" r:id="rId15"/>
    <p:sldId id="272" r:id="rId16"/>
    <p:sldId id="277" r:id="rId17"/>
    <p:sldId id="273" r:id="rId18"/>
    <p:sldId id="276" r:id="rId19"/>
    <p:sldId id="288" r:id="rId20"/>
    <p:sldId id="289" r:id="rId21"/>
    <p:sldId id="291" r:id="rId22"/>
    <p:sldId id="279" r:id="rId23"/>
    <p:sldId id="287" r:id="rId24"/>
    <p:sldId id="285" r:id="rId25"/>
    <p:sldId id="286" r:id="rId26"/>
    <p:sldId id="281" r:id="rId27"/>
    <p:sldId id="280" r:id="rId28"/>
    <p:sldId id="284" r:id="rId29"/>
    <p:sldId id="282" r:id="rId30"/>
    <p:sldId id="283" r:id="rId31"/>
    <p:sldId id="260" r:id="rId32"/>
    <p:sldId id="26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4415A-5EFC-FE5F-FF6B-04D836885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ED0FDA-99C6-8817-7A22-3B3BF74C7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2E8859-6F64-DD22-E428-ED4EA32F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2C706-F719-D1A8-72AE-4FA2C30E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6DF08-3584-E341-54D6-CC280D3D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9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BFA16-1314-E930-2BC6-1BACEA49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2CA543-563C-6585-D9D9-0A85EB5BA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009461-5EB2-4376-5688-53C72BC6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D2896D-A6AC-DDF7-DCB6-748429A8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8220C6-4C3E-2B36-AC96-0F4FB4E0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50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B8977C-ABAF-18E1-EE42-FAC4F475A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6F6E30-F1A1-54E1-BCD5-A92A3D76A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C7D56C-7A07-6702-0D68-F6553991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52D8FC-BB07-7F2C-5E7E-52E7F9CA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95E19D-0DBC-52CB-6694-F110A8C7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64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A90BB-B0FC-6FED-C8B9-AF968FE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71223-F174-BFC6-AA37-3A9F69B2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CA92E1-3645-277C-38B7-316F7247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CA34F5-0316-CF0E-92FD-37532CD3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36BB14-E29A-DB8B-6586-43F4D77C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7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6FF8-7945-D054-40CD-06591D4B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74417E-318E-C6F1-FE1D-4CBCAADE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246979-E88A-522C-DAA2-21BAA531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DA7E3-2634-9414-01C1-7EFCD743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05C6FC-47C3-9AEA-3016-2A8A4E74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2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8794D-97EF-2772-F19B-24890026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B6ECC-9EF3-FD5E-8142-DE993B9C5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37C515-578C-37BC-555F-B64D91DF4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CD8A3E-16ED-D9DA-46C3-95AFF43C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13859F-5078-8F58-37AA-A218A9C8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CBFF78-04FB-A06F-A82C-7825982A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18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AE4ABD-7949-3E8F-3248-3C3D639E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D4AB21-6787-7109-0774-CC0D9F64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EC8BE2-A62A-F90A-2B2E-48BDB01CE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15DDFE-04D3-0CEB-2086-EC1FC6279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012238F-3D62-69F0-17A1-BE17E2BD7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66E5F54-3744-89F3-ED13-171B111D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6A0394-4148-540E-5A28-93E4D1DB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2488B-A35A-EEA4-40F0-5F38CCC4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1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B3E86-42A9-7B9C-09F8-18E53C21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7E3633-7711-21FC-825E-08CA29D9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1439F-8CE4-F7C2-F2F5-8C423364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F207F5-56D0-26FB-5438-742A677C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01EF00-B8E9-5A5B-1B7C-2BA9AF81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DF7AB9-D3B3-03A7-010B-755CF0B5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2AE719-C456-0B3D-04C2-3A24182D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5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DAA45-A2D6-6922-CA49-131FCB80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3695AA-C488-49B2-165C-633A1A49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6DD277-339B-E58A-2015-88C9122B8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386E50-7001-4925-5023-47C484E6B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449C78-75EA-5953-9B27-8A391672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D81C29-B2E2-9C4D-E964-54191AE0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4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F45746-9882-E3DF-6C09-A714AFD0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1946172-7F91-2A9A-1F70-63AAA7A0D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5BFFAF-9B19-7F87-A9E6-68E08A9BC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BB0E60-84BD-F7E0-63E8-894F2AC0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E8B164-D773-ED10-CACF-42850724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F812E0-A726-93B3-8BA4-068083BB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18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043CCE-F164-82B1-E599-9E34F91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B2817A-B0DC-FE31-F6EE-057C3EFC4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02C8C7-58D2-41F3-7F20-60C32475E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40A7E-5AB3-4845-AC92-05FE91FE566E}" type="datetimeFigureOut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9F968-B4E9-A324-E3CE-67008BA47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FC7877-A5BA-A8C9-DA17-F08B6EEB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B32EE-34D1-49FA-ACC1-4162940AA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7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e9930RW4Dw&amp;ab_channel=NVIDI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3D art of a person">
            <a:extLst>
              <a:ext uri="{FF2B5EF4-FFF2-40B4-BE49-F238E27FC236}">
                <a16:creationId xmlns:a16="http://schemas.microsoft.com/office/drawing/2014/main" id="{C3ECB291-400D-95E5-B850-A93568BFD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606" b="261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987DD7-F14A-19D8-8997-E48B8E1E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Artificial intelligence (AI)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1027FD-ABF6-3C6A-1524-97CAD699E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105A-9209-F0D5-25E4-6D1B25D5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Maschine Learning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456EB9-078F-CCBA-D0A5-AFE7AFAC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Supervised Learning </a:t>
            </a:r>
          </a:p>
          <a:p>
            <a:pPr marL="228600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Unsupervised Learning </a:t>
            </a:r>
          </a:p>
          <a:p>
            <a:pPr marL="228600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Reinforcement Learning</a:t>
            </a:r>
          </a:p>
          <a:p>
            <a:pPr marL="228600"/>
            <a:endParaRPr lang="en-U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2860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Active Learning </a:t>
            </a:r>
          </a:p>
          <a:p>
            <a:pPr marL="22860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Transfer Learning </a:t>
            </a:r>
          </a:p>
          <a:p>
            <a:pPr marL="22860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One-shot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3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1859D-C633-2DD9-A78F-A25DD66F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Supervised Learning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972845-AA93-DF69-7468-6435CD7D0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Verwendung bekannter Daten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Klare Definition von Eingaben (Features) und Zielausgaben (Labels)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 der Beziehungen zwischen Eingaben und Ausgaben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Entwicklung einer Vorhersage- oder Klassifikationsfähigkeit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de-DE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Anwendungen: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Vorhersage von Werten aufgrund von Input-Daten (z.B. Vorhersage des Hauspreises anhand von Größe, Lage und Alter)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Zuordnung von Input-Daten zu vordefinierten Kategorien (z.B. Klassifikation von E-Mails als Spam oder Nicht-Spam)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Zuordnung von Bildern zu bestimmten Kategorien (z.B. Klassifikation von Tieren als Hund oder Katze)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4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04E66-7309-ED39-9C9F-CACD1F3C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Unsupervised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51E5B5-A06F-62A9-D25F-1162D7860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Verwendung unbekannter Daten</a:t>
            </a:r>
            <a:endParaRPr lang="de-DE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dirty="0">
                <a:ea typeface="Times New Roman" panose="02020603050405020304" pitchFamily="18" charset="0"/>
              </a:rPr>
              <a:t>U</a:t>
            </a:r>
            <a:r>
              <a:rPr lang="de-DE" sz="1800" dirty="0">
                <a:effectLst/>
                <a:ea typeface="Times New Roman" panose="02020603050405020304" pitchFamily="18" charset="0"/>
              </a:rPr>
              <a:t>nstrukturierte Datenmuster und Beziehungen erkennen</a:t>
            </a:r>
            <a:endParaRPr kumimoji="0" lang="de-DE" altLang="de-DE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kumimoji="0" lang="de-DE" altLang="de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Kategorisierung von Daten ohne vorherige Überwachung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800" b="1" dirty="0"/>
              <a:t>Anwendungen: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/>
              <a:t> Datenkompression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/>
              <a:t>Datenanalyse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/>
              <a:t>Segmentierung von Kundendaten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1400" dirty="0" err="1"/>
              <a:t>Anomalieerkennung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06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6123D-1542-EA11-ED74-BDF77CB4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Muffin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chihuahua</a:t>
            </a:r>
            <a:r>
              <a:rPr lang="de-DE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F0A51D-A14E-CFF4-E519-5120AEE7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81" y="173037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7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1859D-C633-2DD9-A78F-A25DD66F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3" y="365125"/>
            <a:ext cx="11292396" cy="1325563"/>
          </a:xfrm>
        </p:spPr>
        <p:txBody>
          <a:bodyPr>
            <a:normAutofit/>
          </a:bodyPr>
          <a:lstStyle/>
          <a:p>
            <a:pPr algn="ctr"/>
            <a:r>
              <a:rPr lang="de-DE" sz="44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Supervised Learning vs Unsupervised Learning 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B35A8E-C37E-1BF8-52CE-2CDC330D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603" y="1402684"/>
            <a:ext cx="6601935" cy="53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6BBD4-B886-B99C-E457-E3C11ABC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Reinforcement Learning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D37BBD-DF63-4D1E-254F-E732F461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Basiert auf Interaktionen zwischen Agent und Umgebung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Nutzt Belohnungs- &amp; Bestrafungssystem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Ziel: Optimierung Handlungspolitik für möglichst viel Belohnung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Trial-and-Error-Lernen durch Interaktion mit Umgebung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Anwendungen: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Spieltheorie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Automatisierung von Prozessen</a:t>
            </a:r>
          </a:p>
          <a:p>
            <a:pPr lvl="1"/>
            <a:r>
              <a:rPr lang="de-DE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Finanzmarktanalysen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29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3CAFC1-7E1C-51AA-4BA6-AD40E9FAA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7555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grpSp>
        <p:nvGrpSpPr>
          <p:cNvPr id="21" name="Group 15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B4AB-0EBE-45AC-274C-014422CB2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https://www.youtube.com/watch?v=2e9930RW4Dw&amp;ab_channel=NVIDIA</a:t>
            </a:r>
            <a:r>
              <a:rPr lang="de-DE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401539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D8DA4-C0E3-9DF1-4510-1D1311F2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Anwendungen von KI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1F3FB3-65D9-CA99-7AC7-AAE28C94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Bereits heute:</a:t>
            </a:r>
          </a:p>
          <a:p>
            <a:pPr marL="0" indent="0">
              <a:buNone/>
            </a:pP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Sprachassistenten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Empfehlungssysteme </a:t>
            </a: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Spam-Filter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Online-Marketing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Chatbots</a:t>
            </a:r>
          </a:p>
          <a:p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Autonomes Fahren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01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4B03B-A295-F99A-69AB-44432103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 in der Industrie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A7B34-3D52-9F52-59D5-79E6F0030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53" y="2043739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 Based Robots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Warehouse Management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Predictive Maintenance</a:t>
            </a:r>
            <a:endParaRPr lang="en-US" dirty="0"/>
          </a:p>
          <a:p>
            <a:r>
              <a:rPr lang="en-US" dirty="0"/>
              <a:t>Product Development</a:t>
            </a:r>
          </a:p>
          <a:p>
            <a:r>
              <a:rPr lang="en-US" dirty="0"/>
              <a:t>Visual Inspections and Quality Control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E9A44F7-03A7-0118-6D87-2965F3C225F7}"/>
              </a:ext>
            </a:extLst>
          </p:cNvPr>
          <p:cNvSpPr/>
          <p:nvPr/>
        </p:nvSpPr>
        <p:spPr>
          <a:xfrm>
            <a:off x="5845732" y="2609740"/>
            <a:ext cx="2154573" cy="2639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CACBBD-EADB-BC2C-F208-14D2F890A321}"/>
              </a:ext>
            </a:extLst>
          </p:cNvPr>
          <p:cNvSpPr/>
          <p:nvPr/>
        </p:nvSpPr>
        <p:spPr>
          <a:xfrm>
            <a:off x="8904216" y="2609741"/>
            <a:ext cx="2154573" cy="2639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8B2399E-E5CD-1C09-E9E6-F0A50D9D98FA}"/>
              </a:ext>
            </a:extLst>
          </p:cNvPr>
          <p:cNvSpPr/>
          <p:nvPr/>
        </p:nvSpPr>
        <p:spPr>
          <a:xfrm>
            <a:off x="8904216" y="3297000"/>
            <a:ext cx="2756481" cy="58710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7C6A75-3291-E8F7-6CFB-16086B22C499}"/>
              </a:ext>
            </a:extLst>
          </p:cNvPr>
          <p:cNvSpPr/>
          <p:nvPr/>
        </p:nvSpPr>
        <p:spPr>
          <a:xfrm>
            <a:off x="5845732" y="4867661"/>
            <a:ext cx="2715935" cy="2970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4BE9681-E26D-21B1-4F2D-C4150FFAA82D}"/>
              </a:ext>
            </a:extLst>
          </p:cNvPr>
          <p:cNvSpPr/>
          <p:nvPr/>
        </p:nvSpPr>
        <p:spPr>
          <a:xfrm>
            <a:off x="8904216" y="2329231"/>
            <a:ext cx="2715935" cy="2970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E30568-6234-BE30-81BA-9D4159EE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5553511" y="1577129"/>
            <a:ext cx="640918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nhaltsplatzhalter 23" descr="Ein Bild, das grün, draußen, Fräse enthält.&#10;&#10;Automatisch generierte Beschreibung">
            <a:extLst>
              <a:ext uri="{FF2B5EF4-FFF2-40B4-BE49-F238E27FC236}">
                <a16:creationId xmlns:a16="http://schemas.microsoft.com/office/drawing/2014/main" id="{93B8C998-5DC6-72D7-5CA2-CD6754990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EE7A88-F9C3-CBEA-724A-DD72C5F7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17021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AI Based Robots</a:t>
            </a:r>
            <a:br>
              <a:rPr lang="en-US" dirty="0"/>
            </a:br>
            <a:br>
              <a:rPr lang="en-US" dirty="0"/>
            </a:br>
            <a:r>
              <a:rPr lang="en-US" sz="2400" b="1" dirty="0"/>
              <a:t>Pick and Place vs. Bin Picking</a:t>
            </a:r>
            <a:br>
              <a:rPr lang="en-US" b="1" dirty="0"/>
            </a:b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83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">
            <a:hlinkClick r:id="" action="ppaction://media"/>
            <a:extLst>
              <a:ext uri="{FF2B5EF4-FFF2-40B4-BE49-F238E27FC236}">
                <a16:creationId xmlns:a16="http://schemas.microsoft.com/office/drawing/2014/main" id="{9C9C8AE3-DDA3-394F-B2CA-609292F4CE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8533" y="229803"/>
            <a:ext cx="9374933" cy="63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9722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nhaltsplatzhalter 21">
            <a:extLst>
              <a:ext uri="{FF2B5EF4-FFF2-40B4-BE49-F238E27FC236}">
                <a16:creationId xmlns:a16="http://schemas.microsoft.com/office/drawing/2014/main" id="{99F104C0-1A8F-D643-E2D2-6A8DBF039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3" r="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EA6C42-220E-B7A5-AE0B-EE61B9459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208" y="2078969"/>
            <a:ext cx="3804617" cy="2700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Change every time:</a:t>
            </a:r>
          </a:p>
          <a:p>
            <a:r>
              <a:rPr lang="en-US" dirty="0"/>
              <a:t>Position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Obstacles</a:t>
            </a:r>
          </a:p>
        </p:txBody>
      </p:sp>
    </p:spTree>
    <p:extLst>
      <p:ext uri="{BB962C8B-B14F-4D97-AF65-F5344CB8AC3E}">
        <p14:creationId xmlns:p14="http://schemas.microsoft.com/office/powerpoint/2010/main" val="19464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3FCEC-CFF7-0333-4779-9427187A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Steps: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Bin Pick">
            <a:hlinkClick r:id="" action="ppaction://media"/>
            <a:extLst>
              <a:ext uri="{FF2B5EF4-FFF2-40B4-BE49-F238E27FC236}">
                <a16:creationId xmlns:a16="http://schemas.microsoft.com/office/drawing/2014/main" id="{F10A5DBE-ABAF-9C4B-DA3D-79CBF2E9855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8466"/>
            <a:ext cx="6283306" cy="353435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7E07D-6760-8FAC-878E-913816B87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58044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Find part in bin </a:t>
            </a:r>
          </a:p>
          <a:p>
            <a:r>
              <a:rPr lang="en-US" sz="1800" dirty="0"/>
              <a:t>Plan path from pick to place avoiding singularities and joint limits</a:t>
            </a:r>
          </a:p>
          <a:p>
            <a:r>
              <a:rPr lang="en-US" sz="1800" dirty="0"/>
              <a:t>Enter bin in specific pose for part orientation</a:t>
            </a:r>
          </a:p>
          <a:p>
            <a:r>
              <a:rPr lang="en-US" sz="1800" dirty="0"/>
              <a:t>Avoid damaging nearby parts</a:t>
            </a:r>
          </a:p>
          <a:p>
            <a:r>
              <a:rPr lang="en-US" sz="1800" dirty="0"/>
              <a:t>Exit bin and place part in correct orientation without hitting environment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8481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fik 10" descr="Ein Bild, das drinnen, Fabrik enthält.&#10;&#10;Automatisch generierte Beschreibung">
            <a:extLst>
              <a:ext uri="{FF2B5EF4-FFF2-40B4-BE49-F238E27FC236}">
                <a16:creationId xmlns:a16="http://schemas.microsoft.com/office/drawing/2014/main" id="{EBAC16E6-17E2-3053-1663-A0F154BD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 r="-1" b="7190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23" name="Inhaltsplatzhalter 4" descr="Ein Bild, das Text, Decke, drinnen, Szene enthält.&#10;&#10;Automatisch generierte Beschreibung">
            <a:extLst>
              <a:ext uri="{FF2B5EF4-FFF2-40B4-BE49-F238E27FC236}">
                <a16:creationId xmlns:a16="http://schemas.microsoft.com/office/drawing/2014/main" id="{27AC1CF0-1C7B-517F-ED71-176B17D36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0" r="-1" b="14683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E94BD7-62A3-BAFB-A192-A657BEA7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Warehouse Management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77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ED5B0-E929-4F3D-12CD-585A764A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3015E-F242-C440-FC57-C09ADD0B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Increased efficiency and productivity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accuracy of inventory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monitoring and decision-making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Predictive maintenance and optimized resource allocation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Reduced labor costs and improved safety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customer satisfaction through faster order fulfillment.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58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7D5DEE6-7EE5-82DE-1DD5-EC52973F8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393" r="2718" b="-1"/>
          <a:stretch/>
        </p:blipFill>
        <p:spPr>
          <a:xfrm>
            <a:off x="-71738" y="-1225166"/>
            <a:ext cx="12263738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1E436AC-AA31-2288-3CC4-B09D5037430E}"/>
              </a:ext>
            </a:extLst>
          </p:cNvPr>
          <p:cNvSpPr/>
          <p:nvPr/>
        </p:nvSpPr>
        <p:spPr>
          <a:xfrm>
            <a:off x="-71738" y="5545320"/>
            <a:ext cx="3267075" cy="14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NVIDIA Warehouse">
            <a:hlinkClick r:id="" action="ppaction://media"/>
            <a:extLst>
              <a:ext uri="{FF2B5EF4-FFF2-40B4-BE49-F238E27FC236}">
                <a16:creationId xmlns:a16="http://schemas.microsoft.com/office/drawing/2014/main" id="{044975E3-B793-E443-2C3B-47AAFDDD6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6050" y="1511015"/>
            <a:ext cx="9505950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DF9B1F3-ABA2-5988-F040-0D2B22FD8E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Nvidia Isaac Sim: AI-powered robotics simulation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Development: Allows developers to train, test, and deploy autonomous robots in a virtual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Applications: Ideal for R&amp;D, hardware testing, and hardware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Features: Photorealistic simulation, hardware-in-the-loop, and multi-robot scenarios.</a:t>
            </a:r>
          </a:p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9203BF-8853-0039-E58B-A16F8CE5D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727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2CE62E-C463-E551-E1A2-ABAE0592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Predictive Maintenance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06A3F7-A9F2-E379-CB62-082F9246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580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FF0F6-3FD1-10F3-9E39-58C16065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Development (Generative Design)</a:t>
            </a:r>
            <a:endParaRPr lang="de-DE" dirty="0"/>
          </a:p>
        </p:txBody>
      </p: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102E6B2-695D-557F-3040-7571FAD3F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94" y="2140852"/>
            <a:ext cx="6096000" cy="3457575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2B0409-BE6D-4B84-CDED-F8153B666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8299"/>
            <a:ext cx="4332312" cy="30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08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FF0F6-3FD1-10F3-9E39-58C16065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Development (Generative Design)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936FE9-7E8E-4E73-BC22-2380A8503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Vorteile:</a:t>
            </a:r>
          </a:p>
          <a:p>
            <a:pPr lvl="1">
              <a:tabLst>
                <a:tab pos="4572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Efficiency</a:t>
            </a:r>
          </a:p>
          <a:p>
            <a:pPr lvl="1">
              <a:tabLst>
                <a:tab pos="4572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Flexibility through many solutions</a:t>
            </a:r>
          </a:p>
          <a:p>
            <a:pPr lvl="1"/>
            <a:r>
              <a:rPr lang="en-US" sz="2000" dirty="0"/>
              <a:t>Cost reduction</a:t>
            </a:r>
          </a:p>
          <a:p>
            <a:pPr lvl="1"/>
            <a:r>
              <a:rPr lang="en-US" sz="2000" dirty="0"/>
              <a:t>Weight reduction</a:t>
            </a:r>
          </a:p>
          <a:p>
            <a:pPr lvl="1">
              <a:tabLst>
                <a:tab pos="4572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Production-related optimization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5146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6E834-A74A-9F22-F92A-E55CD3CF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Inspections and Quality Control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43DC3C-D501-5399-EC99-A2D8AD38F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35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E2B62-FDA9-771C-C735-C93CAE51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251FC-CA62-991C-24B6-86D71F535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Grundlagen</a:t>
            </a:r>
          </a:p>
          <a:p>
            <a:pPr lvl="1"/>
            <a:r>
              <a:rPr lang="de-DE" dirty="0"/>
              <a:t>Was ist KI</a:t>
            </a:r>
          </a:p>
          <a:p>
            <a:pPr lvl="1"/>
            <a:r>
              <a:rPr lang="de-DE" dirty="0"/>
              <a:t>Arten von KI-Systemen</a:t>
            </a:r>
          </a:p>
          <a:p>
            <a:pPr lvl="1"/>
            <a:r>
              <a:rPr lang="de-DE" dirty="0"/>
              <a:t>Turing Test</a:t>
            </a:r>
          </a:p>
          <a:p>
            <a:r>
              <a:rPr lang="de-DE" dirty="0"/>
              <a:t>Anwendung von KI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Bereits heute im Alltag *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 in der Industrie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Sonstige Anwendungen</a:t>
            </a:r>
            <a:endParaRPr lang="de-DE" dirty="0"/>
          </a:p>
          <a:p>
            <a:r>
              <a:rPr lang="de-DE" dirty="0"/>
              <a:t>Hilfreiche Programme / Anwendungen</a:t>
            </a:r>
          </a:p>
          <a:p>
            <a:r>
              <a:rPr lang="de-DE" dirty="0"/>
              <a:t>Schluss</a:t>
            </a:r>
          </a:p>
        </p:txBody>
      </p:sp>
    </p:spTree>
    <p:extLst>
      <p:ext uri="{BB962C8B-B14F-4D97-AF65-F5344CB8AC3E}">
        <p14:creationId xmlns:p14="http://schemas.microsoft.com/office/powerpoint/2010/main" val="414439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C3985-35E4-69AA-079D-659EC1E1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93D9C-375E-1DC3-7310-283A6ADB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10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B691A-F6F4-5AD4-80DB-4ACE442E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Hilfreiche Programme /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D48877-06B9-B18A-DE71-8F51E0387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540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432B6-F3C4-A93D-B8C1-48C026EA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F29082-1F80-EF70-05B3-9B13327C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31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2FFF8-6B98-CE27-7729-1B2B816E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4EBF38-080E-867F-A5A0-DB36F2AF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Was ist KI?</a:t>
            </a:r>
          </a:p>
          <a:p>
            <a:endParaRPr lang="de-DE" dirty="0"/>
          </a:p>
          <a:p>
            <a:r>
              <a:rPr lang="de-DE" dirty="0"/>
              <a:t>Teilgebiet der Informatik</a:t>
            </a:r>
          </a:p>
          <a:p>
            <a:r>
              <a:rPr lang="de-DE" dirty="0"/>
              <a:t>Entscheidungsstrukturen des Menschen nachbilden</a:t>
            </a:r>
          </a:p>
          <a:p>
            <a:r>
              <a:rPr lang="de-DE" dirty="0"/>
              <a:t>Eigenständige Problemlösung</a:t>
            </a:r>
          </a:p>
          <a:p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Erkennung von Mustern 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99815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C6451-1676-C286-0CF3-FD3460FA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KI-Systeme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43C53-37A3-163E-FB61-A9A0D8D85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Maschine Learning</a:t>
            </a:r>
          </a:p>
          <a:p>
            <a:r>
              <a:rPr lang="de-DE" b="1" dirty="0"/>
              <a:t>Deep Learning</a:t>
            </a:r>
          </a:p>
          <a:p>
            <a:r>
              <a:rPr lang="de-DE" dirty="0"/>
              <a:t>Evolutionäre</a:t>
            </a:r>
          </a:p>
          <a:p>
            <a:r>
              <a:rPr lang="de-DE" dirty="0"/>
              <a:t>Statische</a:t>
            </a:r>
          </a:p>
          <a:p>
            <a:r>
              <a:rPr lang="de-DE" dirty="0"/>
              <a:t>Regelbasierte</a:t>
            </a:r>
          </a:p>
          <a:p>
            <a:r>
              <a:rPr lang="de-DE" dirty="0"/>
              <a:t>Bionische</a:t>
            </a:r>
          </a:p>
          <a:p>
            <a:r>
              <a:rPr lang="de-DE" dirty="0"/>
              <a:t>Hybrid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45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DBCBE-7675-09D0-DBF1-27EA9EEA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de-DE" sz="4000"/>
              <a:t>Maschine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284080-FCD9-9181-D963-530EB3D7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Machine Learning: computers learn from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Intersection of computer science and statistics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Algorithms perform specific task without explicit programming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Recognize patterns in data and make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Learning process can be supervised or unsupervised</a:t>
            </a:r>
          </a:p>
        </p:txBody>
      </p:sp>
      <p:pic>
        <p:nvPicPr>
          <p:cNvPr id="4" name="Grafik 3" descr="Einführung in Deep Learning—ArcGIS Pro | Dokumentation">
            <a:extLst>
              <a:ext uri="{FF2B5EF4-FFF2-40B4-BE49-F238E27FC236}">
                <a16:creationId xmlns:a16="http://schemas.microsoft.com/office/drawing/2014/main" id="{D12BD1F0-8B51-BCC1-4D6C-4B46BDA6A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1001691"/>
            <a:ext cx="4736963" cy="4699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014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04D69F-666D-2E15-A2EA-5A1BD755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5E4E05-4051-F7CA-2682-8DEB27493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Deep learning is an evolution of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Attracting a lot of attention lately due to recent developments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analyzed through a logical structure similar to human reasoning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supervised and unsupervised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Resulting learning process is more capable than standard machine learning models</a:t>
            </a:r>
          </a:p>
          <a:p>
            <a:r>
              <a:rPr lang="en-US" dirty="0"/>
              <a:t>Based on artificial neural network (ANN) design inspired by human brain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73184F-897F-3DB0-3AC8-579E2795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6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eural 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6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etwork (NN)</a:t>
            </a:r>
            <a:endParaRPr lang="en-US" sz="3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nhaltsplatzhalter 3" descr="How artificial neural networks work">
            <a:extLst>
              <a:ext uri="{FF2B5EF4-FFF2-40B4-BE49-F238E27FC236}">
                <a16:creationId xmlns:a16="http://schemas.microsoft.com/office/drawing/2014/main" id="{C8D4B43C-F701-5B3E-F6A7-7D4E19D18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64777"/>
            <a:ext cx="6780700" cy="4526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806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C650B1-FCB0-54B2-7928-774845CF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16786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Beispiel</a:t>
            </a:r>
            <a:r>
              <a:rPr lang="en-US" sz="5400" dirty="0">
                <a:solidFill>
                  <a:schemeClr val="bg1"/>
                </a:solidFill>
              </a:rPr>
              <a:t>: </a:t>
            </a:r>
            <a:r>
              <a:rPr lang="en-US" sz="5400" dirty="0" err="1">
                <a:solidFill>
                  <a:schemeClr val="bg1"/>
                </a:solidFill>
              </a:rPr>
              <a:t>Handschrift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Erkennung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1F32B8-8AD2-CE2F-5C24-D9563314432D}"/>
              </a:ext>
            </a:extLst>
          </p:cNvPr>
          <p:cNvSpPr/>
          <p:nvPr/>
        </p:nvSpPr>
        <p:spPr>
          <a:xfrm>
            <a:off x="0" y="1527584"/>
            <a:ext cx="12284364" cy="1283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MNIST - by Chris Albon - Short Notes On AI">
            <a:extLst>
              <a:ext uri="{FF2B5EF4-FFF2-40B4-BE49-F238E27FC236}">
                <a16:creationId xmlns:a16="http://schemas.microsoft.com/office/drawing/2014/main" id="{060541FB-BAAE-9AC1-5C28-CB7B37CF5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728" y="2364975"/>
            <a:ext cx="3707681" cy="3587182"/>
          </a:xfrm>
          <a:prstGeom prst="rect">
            <a:avLst/>
          </a:prstGeom>
          <a:noFill/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DFA1747-2E18-A881-7178-E323D12C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0139" y="1651623"/>
            <a:ext cx="6022685" cy="5013885"/>
          </a:xfrm>
          <a:prstGeom prst="rect">
            <a:avLst/>
          </a:prstGeom>
          <a:noFill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E3E203E-7672-077A-78D4-0ED05884C49A}"/>
              </a:ext>
            </a:extLst>
          </p:cNvPr>
          <p:cNvSpPr txBox="1"/>
          <p:nvPr/>
        </p:nvSpPr>
        <p:spPr>
          <a:xfrm>
            <a:off x="2527209" y="6048719"/>
            <a:ext cx="1028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28x28=784</a:t>
            </a:r>
          </a:p>
        </p:txBody>
      </p:sp>
    </p:spTree>
    <p:extLst>
      <p:ext uri="{BB962C8B-B14F-4D97-AF65-F5344CB8AC3E}">
        <p14:creationId xmlns:p14="http://schemas.microsoft.com/office/powerpoint/2010/main" val="2045331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Microsoft Office PowerPoint</Application>
  <PresentationFormat>Breitbild</PresentationFormat>
  <Paragraphs>135</Paragraphs>
  <Slides>32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Meiryo</vt:lpstr>
      <vt:lpstr>Arial</vt:lpstr>
      <vt:lpstr>Calibri</vt:lpstr>
      <vt:lpstr>Calibri Light</vt:lpstr>
      <vt:lpstr>Symbol</vt:lpstr>
      <vt:lpstr>Times New Roman</vt:lpstr>
      <vt:lpstr>Office</vt:lpstr>
      <vt:lpstr>Artificial intelligence (AI)</vt:lpstr>
      <vt:lpstr>PowerPoint-Präsentation</vt:lpstr>
      <vt:lpstr>Gliederung</vt:lpstr>
      <vt:lpstr>Grundlagen</vt:lpstr>
      <vt:lpstr>Arten von KI-Systeme</vt:lpstr>
      <vt:lpstr>Maschine Learning</vt:lpstr>
      <vt:lpstr>Deep Learning</vt:lpstr>
      <vt:lpstr>Neural Network (NN)</vt:lpstr>
      <vt:lpstr>Beispiel: Handschrift Erkennung</vt:lpstr>
      <vt:lpstr>Maschine Learning Methods</vt:lpstr>
      <vt:lpstr>Supervised Learning</vt:lpstr>
      <vt:lpstr>Unsupervised Learning</vt:lpstr>
      <vt:lpstr>Muffin or chihuahua?</vt:lpstr>
      <vt:lpstr>Supervised Learning vs Unsupervised Learning  </vt:lpstr>
      <vt:lpstr>Reinforcement Learning</vt:lpstr>
      <vt:lpstr>PowerPoint-Präsentation</vt:lpstr>
      <vt:lpstr>Anwendungen von KI</vt:lpstr>
      <vt:lpstr>KI in der Industrie</vt:lpstr>
      <vt:lpstr>AI Based Robots  Pick and Place vs. Bin Picking </vt:lpstr>
      <vt:lpstr>PowerPoint-Präsentation</vt:lpstr>
      <vt:lpstr>Steps:</vt:lpstr>
      <vt:lpstr>Warehouse Management</vt:lpstr>
      <vt:lpstr>Advantages</vt:lpstr>
      <vt:lpstr>PowerPoint-Präsentation</vt:lpstr>
      <vt:lpstr>PowerPoint-Präsentation</vt:lpstr>
      <vt:lpstr>Predictive Maintenance</vt:lpstr>
      <vt:lpstr>Product Development (Generative Design)</vt:lpstr>
      <vt:lpstr>Product Development (Generative Design)</vt:lpstr>
      <vt:lpstr>Visual Inspections and Quality Control</vt:lpstr>
      <vt:lpstr>Sonstige Anwendungen</vt:lpstr>
      <vt:lpstr>Hilfreiche Programme / Anwendungen</vt:lpstr>
      <vt:lpstr>Schluss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</dc:title>
  <dc:creator>Thomas</dc:creator>
  <cp:lastModifiedBy>Thomas</cp:lastModifiedBy>
  <cp:revision>74</cp:revision>
  <dcterms:created xsi:type="dcterms:W3CDTF">2023-01-21T11:10:21Z</dcterms:created>
  <dcterms:modified xsi:type="dcterms:W3CDTF">2023-02-05T19:34:17Z</dcterms:modified>
</cp:coreProperties>
</file>